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0"/>
  </p:notesMasterIdLst>
  <p:handoutMasterIdLst>
    <p:handoutMasterId r:id="rId21"/>
  </p:handoutMasterIdLst>
  <p:sldIdLst>
    <p:sldId id="338" r:id="rId5"/>
    <p:sldId id="333" r:id="rId6"/>
    <p:sldId id="339" r:id="rId7"/>
    <p:sldId id="348" r:id="rId8"/>
    <p:sldId id="347" r:id="rId9"/>
    <p:sldId id="349" r:id="rId10"/>
    <p:sldId id="350" r:id="rId11"/>
    <p:sldId id="355" r:id="rId12"/>
    <p:sldId id="351" r:id="rId13"/>
    <p:sldId id="356" r:id="rId14"/>
    <p:sldId id="352" r:id="rId15"/>
    <p:sldId id="353" r:id="rId16"/>
    <p:sldId id="354" r:id="rId17"/>
    <p:sldId id="358" r:id="rId18"/>
    <p:sldId id="3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507"/>
  </p:normalViewPr>
  <p:slideViewPr>
    <p:cSldViewPr snapToGrid="0">
      <p:cViewPr varScale="1">
        <p:scale>
          <a:sx n="108" d="100"/>
          <a:sy n="108" d="100"/>
        </p:scale>
        <p:origin x="1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2/14/21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2/14/21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2/14/21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http://www.fldoe.org/accountability/accountability-reporting/school-grades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hyperlink" Target="https://gis.hcso.tampa.fl.us/publicgis/crimemappin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A69D-9764-6F43-A39D-17C946E0E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Buying in to a good school?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C4BF9-0712-B24C-9B29-1A941E187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link between house cost and school ratings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7B8315-DECB-4F62-93F8-D5BBFD07C589}"/>
              </a:ext>
            </a:extLst>
          </p:cNvPr>
          <p:cNvSpPr txBox="1">
            <a:spLocks/>
          </p:cNvSpPr>
          <p:nvPr/>
        </p:nvSpPr>
        <p:spPr>
          <a:xfrm>
            <a:off x="935393" y="5921529"/>
            <a:ext cx="10472535" cy="356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2000" dirty="0">
                <a:solidFill>
                  <a:schemeClr val="bg1"/>
                </a:solidFill>
              </a:rPr>
              <a:t>Sam Azhari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pl-PL" sz="2000" dirty="0">
                <a:solidFill>
                  <a:schemeClr val="bg1"/>
                </a:solidFill>
              </a:rPr>
              <a:t>Gregory Brown</a:t>
            </a:r>
            <a:r>
              <a:rPr lang="en-US" sz="2000" dirty="0">
                <a:solidFill>
                  <a:schemeClr val="bg1"/>
                </a:solidFill>
              </a:rPr>
              <a:t>, &amp; </a:t>
            </a:r>
            <a:r>
              <a:rPr lang="pl-PL" sz="2000" dirty="0">
                <a:solidFill>
                  <a:schemeClr val="bg1"/>
                </a:solidFill>
              </a:rPr>
              <a:t>Kim Sommer</a:t>
            </a:r>
          </a:p>
          <a:p>
            <a:pPr algn="r"/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4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207172"/>
            <a:ext cx="3978194" cy="4336560"/>
          </a:xfrm>
        </p:spPr>
        <p:txBody>
          <a:bodyPr/>
          <a:lstStyle/>
          <a:p>
            <a:r>
              <a:rPr lang="en-US" dirty="0"/>
              <a:t>This interactive map shows school locations (black dots) on a heat layer depicting % of economically disadvantaged students of schools.</a:t>
            </a:r>
          </a:p>
          <a:p>
            <a:r>
              <a:rPr lang="en-US" dirty="0"/>
              <a:t>Hovering over the black dot symbols reveals school name and grade. Clicking on the symbol shows percentage of economically disadvantaged students in that school.</a:t>
            </a:r>
          </a:p>
          <a:p>
            <a:r>
              <a:rPr lang="en-US" dirty="0"/>
              <a:t>The heat layer colors highlight the locations of schools with higher percentages of economically disadvantaged students.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heatmap of Schools with high Percentage of economically disadvantaged students</a:t>
            </a:r>
          </a:p>
        </p:txBody>
      </p:sp>
      <p:pic>
        <p:nvPicPr>
          <p:cNvPr id="7" name="Content Placeholder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38AD698-BA32-426B-9E59-68D027C8B0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4238" y="2207172"/>
            <a:ext cx="6916737" cy="2849851"/>
          </a:xfrm>
        </p:spPr>
      </p:pic>
    </p:spTree>
    <p:extLst>
      <p:ext uri="{BB962C8B-B14F-4D97-AF65-F5344CB8AC3E}">
        <p14:creationId xmlns:p14="http://schemas.microsoft.com/office/powerpoint/2010/main" val="28812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This graph is to show the sum of crimes that had occurred in targeted zip codes over the period of 5 years.</a:t>
            </a:r>
          </a:p>
          <a:p>
            <a:r>
              <a:rPr lang="en-US" dirty="0"/>
              <a:t>A clear trend could be established that crimes had been on the decline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CRIME STATS OVER THE PERIOD OF 5 YEARS of zip code 33613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Icon&#10;&#10;Description automatically generated with medium confidence">
            <a:extLst>
              <a:ext uri="{FF2B5EF4-FFF2-40B4-BE49-F238E27FC236}">
                <a16:creationId xmlns:a16="http://schemas.microsoft.com/office/drawing/2014/main" id="{10826DC2-9C5A-4B4C-8B1C-CD6B5AB6A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489931"/>
            <a:ext cx="4839803" cy="3531405"/>
          </a:xfrm>
        </p:spPr>
      </p:pic>
    </p:spTree>
    <p:extLst>
      <p:ext uri="{BB962C8B-B14F-4D97-AF65-F5344CB8AC3E}">
        <p14:creationId xmlns:p14="http://schemas.microsoft.com/office/powerpoint/2010/main" val="275449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This graph is to show the sum of crimes that had occurred in targeted zip codes over the period of 5 years.</a:t>
            </a:r>
          </a:p>
          <a:p>
            <a:r>
              <a:rPr lang="en-US" dirty="0"/>
              <a:t>A clear trend could be established that crimes had been on the decline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CRIME STATS OVER THE PERIOD OF 5 YEARS of zip code 33556</a:t>
            </a:r>
          </a:p>
        </p:txBody>
      </p:sp>
      <p:pic>
        <p:nvPicPr>
          <p:cNvPr id="11" name="Content Placeholder 10" descr="Icon&#10;&#10;Description automatically generated with low confidence">
            <a:extLst>
              <a:ext uri="{FF2B5EF4-FFF2-40B4-BE49-F238E27FC236}">
                <a16:creationId xmlns:a16="http://schemas.microsoft.com/office/drawing/2014/main" id="{E1AE3790-DDD1-4F6E-AC45-A3A9EBA4C3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489931"/>
            <a:ext cx="4763585" cy="3531405"/>
          </a:xfrm>
        </p:spPr>
      </p:pic>
    </p:spTree>
    <p:extLst>
      <p:ext uri="{BB962C8B-B14F-4D97-AF65-F5344CB8AC3E}">
        <p14:creationId xmlns:p14="http://schemas.microsoft.com/office/powerpoint/2010/main" val="291566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go&#10;&#10;Description automatically generated">
            <a:extLst>
              <a:ext uri="{FF2B5EF4-FFF2-40B4-BE49-F238E27FC236}">
                <a16:creationId xmlns:a16="http://schemas.microsoft.com/office/drawing/2014/main" id="{2DF53E8D-678F-4621-9B8D-2298BCB9A3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7975" y="3069151"/>
            <a:ext cx="4603773" cy="4043618"/>
          </a:xfr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6224" y="1311064"/>
            <a:ext cx="6917210" cy="4467523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r>
              <a:rPr lang="en-US" dirty="0"/>
              <a:t>This graph is A Comparison of the count of crimes committed in each of the zip codes in target,</a:t>
            </a:r>
          </a:p>
          <a:p>
            <a:r>
              <a:rPr lang="en-US" dirty="0"/>
              <a:t>A clear difference in the count of crimes between each of these two Zip Codes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dirty="0"/>
              <a:t>COMPARISON OF CRIMES COUNT BETWEEN BOTH ZIP CODES (33613 &amp; 33556)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0255747-7A2F-4937-B27D-3E577639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" y="3291557"/>
            <a:ext cx="5031601" cy="33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5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F8A8-8591-46B9-BE04-7BCABFB0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vs. crime count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87C5A4E-0663-F345-ADDC-ED24ED7C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68" y="1400798"/>
            <a:ext cx="7611762" cy="497528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CE27F3A-81B2-CE47-91C3-330511AF84A2}"/>
              </a:ext>
            </a:extLst>
          </p:cNvPr>
          <p:cNvSpPr txBox="1">
            <a:spLocks/>
          </p:cNvSpPr>
          <p:nvPr/>
        </p:nvSpPr>
        <p:spPr>
          <a:xfrm>
            <a:off x="160639" y="1532238"/>
            <a:ext cx="3402652" cy="412715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graph shows the impact of crime on property values by neighborhood code.</a:t>
            </a:r>
          </a:p>
          <a:p>
            <a:r>
              <a:rPr lang="en-US" dirty="0"/>
              <a:t>It’s evident that in neighborhoods with low crime count have higher property values than those with high </a:t>
            </a:r>
            <a:r>
              <a:rPr lang="en-US"/>
              <a:t>crime counts.</a:t>
            </a:r>
            <a:endParaRPr lang="en-US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B8FE-A19B-49FE-9649-CD82B253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389CA-C6E0-4240-BCBA-5CB67F021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means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24200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When you’re shopping for a house, you don’t just consider the four walls you’ll be purchasing. In effect, you’re buying into an entire community and everything that comes with it– including the schools.</a:t>
            </a:r>
          </a:p>
          <a:p>
            <a:pPr marL="0" indent="0">
              <a:buNone/>
            </a:pPr>
            <a:r>
              <a:rPr lang="en-US" dirty="0"/>
              <a:t>Through personal experience, we agreed that you have to spend more money on a house if you want your kids go to a higher-rated school. But could we prove that personal experience with the data? Is there actually a correlation between property value in a ZIP code and the quality of the schools in that same area?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US"/>
              <a:t>Finding a house = finding a school</a:t>
            </a:r>
          </a:p>
        </p:txBody>
      </p:sp>
      <p:pic>
        <p:nvPicPr>
          <p:cNvPr id="5" name="Content Placeholder 4" descr="A person and a child walking down a sidewalk&#10;&#10;Description automatically generated with medium confidence">
            <a:extLst>
              <a:ext uri="{FF2B5EF4-FFF2-40B4-BE49-F238E27FC236}">
                <a16:creationId xmlns:a16="http://schemas.microsoft.com/office/drawing/2014/main" id="{928A346E-5B6B-4328-A5E9-802D91632C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2483" y="1956391"/>
            <a:ext cx="5751111" cy="4039755"/>
          </a:xfrm>
        </p:spPr>
      </p:pic>
    </p:spTree>
    <p:extLst>
      <p:ext uri="{BB962C8B-B14F-4D97-AF65-F5344CB8AC3E}">
        <p14:creationId xmlns:p14="http://schemas.microsoft.com/office/powerpoint/2010/main" val="379308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the correlation between the average property value in an area and the school rating in that area?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 there any other factors that may influence property value or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Does the percentage of economically disadvantaged students in a school population correlate with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Does the impact of crime on property values reflect onto school ratings?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2" name="Picture Placeholder 11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E8560B46-18E8-4823-B1D5-21DB2D91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940" r="9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85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0A37-D3B1-4BBD-9632-D8EF3755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5C4D6-78CE-4603-B4CA-62793F38A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6012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2A3B-B7AD-40C6-9CC0-4150EF94D0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apple-system"/>
              </a:rPr>
              <a:t>Florida Department of Education: 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http://www.fldoe.org/accountability/accountability-reporting/school-grades/</a:t>
            </a:r>
            <a:r>
              <a:rPr lang="en-US" b="0" i="0" u="none" strike="noStrike" dirty="0">
                <a:effectLst/>
                <a:latin typeface="-apple-system"/>
              </a:rPr>
              <a:t> (Florida Department of Education)</a:t>
            </a:r>
          </a:p>
          <a:p>
            <a:r>
              <a:rPr lang="en-US" dirty="0">
                <a:latin typeface="-apple-system"/>
              </a:rPr>
              <a:t>Google Places API</a:t>
            </a:r>
          </a:p>
          <a:p>
            <a:r>
              <a:rPr lang="en-US" dirty="0">
                <a:latin typeface="-apple-system"/>
              </a:rPr>
              <a:t>Property Value Assessment Data: </a:t>
            </a:r>
            <a:r>
              <a:rPr lang="en-US" b="0" i="0" u="none" strike="noStrike" dirty="0">
                <a:effectLst/>
                <a:latin typeface="Slack-Lato"/>
                <a:hlinkClick r:id="rId3" invalidUrl="ftp://sdrftp03.dor.state.fl.us/Tax Roll Data Files/2020 Final NAL - SDF Files/"/>
              </a:rPr>
              <a:t>ftp://sdrftp03.dor.state.fl.us/Tax%20Roll%20Data%20Files/2020%20Final%20NAL%20-%20SDF%20Files/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dirty="0">
                <a:latin typeface="-apple-system"/>
              </a:rPr>
              <a:t>Hillsborough County Sheriff’s Office : </a:t>
            </a:r>
            <a:r>
              <a:rPr lang="en-US" b="0" i="0" u="none" strike="noStrike" dirty="0">
                <a:effectLst/>
                <a:latin typeface="Slack-Lato"/>
                <a:hlinkClick r:id="rId4"/>
              </a:rPr>
              <a:t>https://gis.hcso.tampa.fl.us/publicgis/crimemapping/</a:t>
            </a:r>
            <a:endParaRPr lang="en-US" u="sng" dirty="0">
              <a:latin typeface="-apple-system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E2CBB-F26F-4355-8B6E-EF0F96D6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11" name="Content Placeholder 10" descr="Pen pointing to a graph on a screen">
            <a:extLst>
              <a:ext uri="{FF2B5EF4-FFF2-40B4-BE49-F238E27FC236}">
                <a16:creationId xmlns:a16="http://schemas.microsoft.com/office/drawing/2014/main" id="{21FBCC83-0100-4D14-BFD2-9F0717AA9C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81025" y="1956391"/>
            <a:ext cx="3863975" cy="2575354"/>
          </a:xfrm>
        </p:spPr>
      </p:pic>
    </p:spTree>
    <p:extLst>
      <p:ext uri="{BB962C8B-B14F-4D97-AF65-F5344CB8AC3E}">
        <p14:creationId xmlns:p14="http://schemas.microsoft.com/office/powerpoint/2010/main" val="45985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29FE-0B2D-4D45-8D2A-26FECDF1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6FC4-42AC-4799-914B-D0ABBB628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Plots and maps</a:t>
            </a:r>
          </a:p>
        </p:txBody>
      </p:sp>
    </p:spTree>
    <p:extLst>
      <p:ext uri="{BB962C8B-B14F-4D97-AF65-F5344CB8AC3E}">
        <p14:creationId xmlns:p14="http://schemas.microsoft.com/office/powerpoint/2010/main" val="60335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The r- value for this graph is 0.54 (rounded)</a:t>
            </a:r>
          </a:p>
          <a:p>
            <a:r>
              <a:rPr lang="en-US" dirty="0"/>
              <a:t>This r- value is enough to reject the null hypothesis that property value and school rating bear no correlation.</a:t>
            </a:r>
          </a:p>
          <a:p>
            <a:r>
              <a:rPr lang="en-US" dirty="0"/>
              <a:t>As the average property value in a ZIP code increases, so does the school rating, showing that higher-rated schools are found in higher-priced ZIP codes.</a:t>
            </a:r>
          </a:p>
          <a:p>
            <a:endParaRPr lang="en-US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8A987666-B758-43D6-B501-80E5794F2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7896" y="1754592"/>
            <a:ext cx="5865367" cy="4464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vs. school rating</a:t>
            </a:r>
          </a:p>
        </p:txBody>
      </p:sp>
    </p:spTree>
    <p:extLst>
      <p:ext uri="{BB962C8B-B14F-4D97-AF65-F5344CB8AC3E}">
        <p14:creationId xmlns:p14="http://schemas.microsoft.com/office/powerpoint/2010/main" val="254566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This interactive map shows school locations (black dots) on a heat layer depicting average property value of an area.</a:t>
            </a:r>
          </a:p>
          <a:p>
            <a:r>
              <a:rPr lang="en-US" dirty="0"/>
              <a:t>Hovering over the black dot symbols reveals school name and grade. Clicking on the symbol shows average property value of that ZIP.</a:t>
            </a:r>
          </a:p>
          <a:p>
            <a:r>
              <a:rPr lang="en-US" dirty="0"/>
              <a:t>Map enables exploration of schools in an area and provides information on a per-school basis.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heatmap</a:t>
            </a:r>
          </a:p>
        </p:txBody>
      </p:sp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C2D6A43-BC10-4938-953C-FC288DA74E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4238" y="2087354"/>
            <a:ext cx="6916737" cy="2845830"/>
          </a:xfrm>
        </p:spPr>
      </p:pic>
    </p:spTree>
    <p:extLst>
      <p:ext uri="{BB962C8B-B14F-4D97-AF65-F5344CB8AC3E}">
        <p14:creationId xmlns:p14="http://schemas.microsoft.com/office/powerpoint/2010/main" val="237405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144108"/>
            <a:ext cx="3978194" cy="4336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percent of economically disadvantaged students represents the percentage of a school’s population that is made up of students who qualify for free or reduced lunch.</a:t>
            </a:r>
          </a:p>
          <a:p>
            <a:r>
              <a:rPr lang="en-US" dirty="0"/>
              <a:t>The r- value for this graph is 0.67 (rounded)</a:t>
            </a:r>
          </a:p>
          <a:p>
            <a:r>
              <a:rPr lang="en-US" dirty="0"/>
              <a:t>This r- value is enough to reject the null hypothesis that the percentage of economically disadvantaged students in a school and school rating bear no correlation.</a:t>
            </a:r>
          </a:p>
          <a:p>
            <a:r>
              <a:rPr lang="en-US" dirty="0"/>
              <a:t>As the percentage of economically disadvantage students increases, school rating decreases, i.e., a school with a high percentage of economically disadvantaged students is less likely to have a high rating.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Percent economically disadvantaged students vs. school rating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7CE2AB-C32C-4639-91EC-053FE7D293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8450" y="1835106"/>
            <a:ext cx="6113463" cy="4458487"/>
          </a:xfrm>
        </p:spPr>
      </p:pic>
    </p:spTree>
    <p:extLst>
      <p:ext uri="{BB962C8B-B14F-4D97-AF65-F5344CB8AC3E}">
        <p14:creationId xmlns:p14="http://schemas.microsoft.com/office/powerpoint/2010/main" val="19918022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C43B05-D266-4257-98DE-FF9D8CEDAE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B17DF47-B23F-4BE1-BFEA-606A2B2788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717</TotalTime>
  <Words>806</Words>
  <Application>Microsoft Macintosh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Calibri</vt:lpstr>
      <vt:lpstr>Garamond</vt:lpstr>
      <vt:lpstr>Helvetica Light</vt:lpstr>
      <vt:lpstr>Slack-Lato</vt:lpstr>
      <vt:lpstr>Wingdings 2</vt:lpstr>
      <vt:lpstr>DividendVTI</vt:lpstr>
      <vt:lpstr>Buying in to a good school?</vt:lpstr>
      <vt:lpstr>Finding a house = finding a school</vt:lpstr>
      <vt:lpstr>Our questions</vt:lpstr>
      <vt:lpstr>Data exploration and cleanup</vt:lpstr>
      <vt:lpstr>Data sources</vt:lpstr>
      <vt:lpstr>Data visualization</vt:lpstr>
      <vt:lpstr>Property value vs. school rating</vt:lpstr>
      <vt:lpstr>Property value heatmap</vt:lpstr>
      <vt:lpstr>Percent economically disadvantaged students vs. school rating</vt:lpstr>
      <vt:lpstr>heatmap of Schools with high Percentage of economically disadvantaged students</vt:lpstr>
      <vt:lpstr>CRIME STATS OVER THE PERIOD OF 5 YEARS of zip code 33613 </vt:lpstr>
      <vt:lpstr>CRIME STATS OVER THE PERIOD OF 5 YEARS of zip code 33556</vt:lpstr>
      <vt:lpstr>COMPARISON OF CRIMES COUNT BETWEEN BOTH ZIP CODES (33613 &amp; 33556)</vt:lpstr>
      <vt:lpstr>Property value vs. crime count</vt:lpstr>
      <vt:lpstr>Implications of the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Buying in to a good school?</dc:title>
  <dc:creator>Kim Sommer</dc:creator>
  <cp:lastModifiedBy>Brown, London M.</cp:lastModifiedBy>
  <cp:revision>29</cp:revision>
  <dcterms:created xsi:type="dcterms:W3CDTF">2021-02-10T16:21:47Z</dcterms:created>
  <dcterms:modified xsi:type="dcterms:W3CDTF">2021-02-15T01:29:27Z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